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61" r:id="rId2"/>
    <p:sldId id="286" r:id="rId3"/>
    <p:sldId id="376" r:id="rId4"/>
    <p:sldId id="363" r:id="rId5"/>
    <p:sldId id="364" r:id="rId6"/>
    <p:sldId id="373" r:id="rId7"/>
    <p:sldId id="374" r:id="rId8"/>
    <p:sldId id="345" r:id="rId9"/>
    <p:sldId id="367" r:id="rId10"/>
    <p:sldId id="372" r:id="rId11"/>
    <p:sldId id="377" r:id="rId12"/>
    <p:sldId id="369" r:id="rId13"/>
    <p:sldId id="371" r:id="rId14"/>
  </p:sldIdLst>
  <p:sldSz cx="9144000" cy="6858000" type="screen4x3"/>
  <p:notesSz cx="7019925" cy="9305925"/>
  <p:defaultTextStyle>
    <a:defPPr>
      <a:defRPr lang="en-CA"/>
    </a:defPPr>
    <a:lvl1pPr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awazy, Akbar (MCI)" initials="K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3B79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1058" autoAdjust="0"/>
  </p:normalViewPr>
  <p:slideViewPr>
    <p:cSldViewPr>
      <p:cViewPr>
        <p:scale>
          <a:sx n="100" d="100"/>
          <a:sy n="100" d="100"/>
        </p:scale>
        <p:origin x="-18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41540" cy="46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0" tIns="45764" rIns="91530" bIns="45764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6783" y="0"/>
            <a:ext cx="3041540" cy="46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0" tIns="45764" rIns="91530" bIns="45764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1375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635" y="4420635"/>
            <a:ext cx="5614656" cy="418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0" tIns="45764" rIns="91530" bIns="457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9675"/>
            <a:ext cx="3041540" cy="46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0" tIns="45764" rIns="91530" bIns="45764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6783" y="8839675"/>
            <a:ext cx="3041540" cy="464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0" tIns="45764" rIns="91530" bIns="45764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0A05D038-DC4A-4E98-8D1C-9283EC255674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393015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3675" indent="-286029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4115" indent="-228822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1762" indent="-228822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9409" indent="-228822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7055" indent="-228822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4702" indent="-228822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32347" indent="-228822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9994" indent="-228822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ED61EB1-ADC8-48F8-9D16-EC2659EAA08E}" type="slidenum">
              <a:rPr lang="en-CA" sz="1200"/>
              <a:pPr eaLnBrk="1" hangingPunct="1"/>
              <a:t>1</a:t>
            </a:fld>
            <a:endParaRPr lang="en-CA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7766" indent="-287602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50409" indent="-230081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10572" indent="-230081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70736" indent="-230081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30898" indent="-230081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91063" indent="-230081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51226" indent="-230081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911389" indent="-230081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2C5D43F-25FF-4DC6-B22A-D977A5465503}" type="slidenum">
              <a:rPr lang="en-CA" sz="1200">
                <a:solidFill>
                  <a:srgbClr val="000000"/>
                </a:solidFill>
              </a:rPr>
              <a:pPr eaLnBrk="1" hangingPunct="1"/>
              <a:t>3</a:t>
            </a:fld>
            <a:endParaRPr lang="en-CA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05D038-DC4A-4E98-8D1C-9283EC255674}" type="slidenum">
              <a:rPr lang="en-CA" smtClean="0"/>
              <a:pPr>
                <a:defRPr/>
              </a:pPr>
              <a:t>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00027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05D038-DC4A-4E98-8D1C-9283EC255674}" type="slidenum">
              <a:rPr lang="en-CA" smtClean="0"/>
              <a:pPr>
                <a:defRPr/>
              </a:pPr>
              <a:t>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65598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98500"/>
            <a:ext cx="4649787" cy="3489325"/>
          </a:xfrm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39827" indent="-284549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38196" indent="-227639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93473" indent="-227639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48751" indent="-227639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04028" indent="-22763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59307" indent="-22763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14585" indent="-22763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69863" indent="-227639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9241FBE-1886-EE49-AACE-E785E7A1236C}" type="slidenum">
              <a:rPr lang="en-CA" sz="1200"/>
              <a:pPr/>
              <a:t>10</a:t>
            </a:fld>
            <a:endParaRPr lang="en-CA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:\MCIIT Powerpoint REV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187325"/>
            <a:ext cx="9253538" cy="715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 b="0"/>
            </a:lvl1pPr>
          </a:lstStyle>
          <a:p>
            <a:pPr lvl="0"/>
            <a:r>
              <a:rPr lang="en-CA" noProof="0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rgbClr val="3B79C5"/>
                </a:solidFill>
              </a:defRPr>
            </a:lvl1pPr>
          </a:lstStyle>
          <a:p>
            <a:pPr lvl="0"/>
            <a:r>
              <a:rPr lang="en-CA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63376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5D1F2-E8EC-47A5-94DC-343B9EA5AA94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85059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02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02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972DD-2660-4A17-9A37-72A31178439D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4728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ABE0E-FBAE-4074-AE96-18A40E8EEC02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35293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C8F1A-D91A-4C1C-97CB-06108162DA80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72160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18078-2468-4D14-8542-C98B9081F7D4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34605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AFAB6-A3C5-4878-8117-B62EFA85B487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49328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D73C7-8B08-4CB6-AD7B-2C364B57FBB2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4215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080C4-3A9E-43C3-A90B-E1B6D3D1BAEA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7696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431E1-21CA-4E0B-BE53-A6E05242CEB6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7656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B25AD-E441-4CC3-A927-7AF95A9E41A2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0538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E:\MCIIT Powerpoint REV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187325"/>
            <a:ext cx="9253538" cy="715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00338" y="65532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360B7814-EB08-4249-8BAA-FB90435D0395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3B79C5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3B79C5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3B79C5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3B79C5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3B79C5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3B79C5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3B79C5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3B79C5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3B79C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5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5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5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5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ctrTitle" idx="4294967295"/>
          </p:nvPr>
        </p:nvSpPr>
        <p:spPr>
          <a:xfrm>
            <a:off x="179512" y="1268760"/>
            <a:ext cx="8856984" cy="4536503"/>
          </a:xfrm>
        </p:spPr>
        <p:txBody>
          <a:bodyPr/>
          <a:lstStyle/>
          <a:p>
            <a:r>
              <a:rPr lang="en-CA" sz="3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Ontario Immigrant Nominee Program</a:t>
            </a:r>
            <a:r>
              <a:rPr lang="en-CA" sz="32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CA" sz="3200" b="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32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CA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Presentation for </a:t>
            </a:r>
            <a:br>
              <a:rPr lang="en-CA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CA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OCASI Conference</a:t>
            </a:r>
            <a:r>
              <a:rPr lang="en-CA" b="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CA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A" sz="18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November 3, 2015</a:t>
            </a:r>
            <a:r>
              <a:rPr lang="en-CA" sz="1200" dirty="0"/>
              <a:t/>
            </a:r>
            <a:br>
              <a:rPr lang="en-CA" sz="1200" dirty="0"/>
            </a:br>
            <a:r>
              <a:rPr lang="en-CA" sz="1200" dirty="0" smtClean="0"/>
              <a:t/>
            </a:r>
            <a:br>
              <a:rPr lang="en-CA" sz="1200" dirty="0" smtClean="0"/>
            </a:br>
            <a:r>
              <a:rPr lang="en-CA" sz="1200" dirty="0" smtClean="0"/>
              <a:t/>
            </a:r>
            <a:br>
              <a:rPr lang="en-CA" sz="1200" dirty="0" smtClean="0"/>
            </a:br>
            <a:endParaRPr lang="en-CA" sz="1200" i="1" dirty="0" smtClean="0"/>
          </a:p>
        </p:txBody>
      </p:sp>
      <p:pic>
        <p:nvPicPr>
          <p:cNvPr id="6158" name="Picture 9" descr="people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15987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3600"/>
          </a:xfrm>
        </p:spPr>
        <p:txBody>
          <a:bodyPr/>
          <a:lstStyle/>
          <a:p>
            <a:r>
              <a:rPr lang="en-CA" sz="3200" b="0" dirty="0">
                <a:latin typeface="Calibri" charset="0"/>
                <a:cs typeface="Calibri" charset="0"/>
              </a:rPr>
              <a:t>Ontario’s </a:t>
            </a:r>
            <a:r>
              <a:rPr lang="en-CA" sz="3200" b="0" dirty="0" smtClean="0">
                <a:solidFill>
                  <a:srgbClr val="0070C0"/>
                </a:solidFill>
                <a:latin typeface="Calibri" charset="0"/>
                <a:cs typeface="Calibri" charset="0"/>
              </a:rPr>
              <a:t>Settlement and </a:t>
            </a:r>
            <a:r>
              <a:rPr lang="en-CA" sz="3200" b="0" dirty="0" smtClean="0">
                <a:latin typeface="Calibri" charset="0"/>
                <a:cs typeface="Calibri" charset="0"/>
              </a:rPr>
              <a:t>Integration </a:t>
            </a:r>
            <a:r>
              <a:rPr lang="en-CA" sz="3200" b="0" dirty="0">
                <a:latin typeface="Calibri" charset="0"/>
                <a:cs typeface="Calibri" charset="0"/>
              </a:rPr>
              <a:t>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980728"/>
            <a:ext cx="7777163" cy="4325938"/>
          </a:xfrm>
        </p:spPr>
        <p:txBody>
          <a:bodyPr>
            <a:noAutofit/>
          </a:bodyPr>
          <a:lstStyle/>
          <a:p>
            <a:pPr marL="0" indent="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en-CA" sz="2000" b="1" dirty="0">
                <a:latin typeface="Calibri"/>
                <a:ea typeface="Calibri" pitchFamily="34" charset="0"/>
                <a:cs typeface="Calibri"/>
              </a:rPr>
              <a:t>Settlement and Integration: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CA" sz="2000" dirty="0">
                <a:latin typeface="Calibri"/>
                <a:ea typeface="Calibri" pitchFamily="34" charset="0"/>
                <a:cs typeface="Calibri"/>
              </a:rPr>
              <a:t>Newcomer Settlement </a:t>
            </a:r>
            <a:r>
              <a:rPr lang="en-CA" sz="2000" dirty="0" smtClean="0">
                <a:latin typeface="Calibri"/>
                <a:ea typeface="Calibri" pitchFamily="34" charset="0"/>
                <a:cs typeface="Calibri"/>
              </a:rPr>
              <a:t>Program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CA" sz="2000" dirty="0" smtClean="0">
                <a:latin typeface="Calibri"/>
                <a:ea typeface="Calibri" pitchFamily="34" charset="0"/>
                <a:cs typeface="Calibri"/>
              </a:rPr>
              <a:t>Language Interpreter Services </a:t>
            </a:r>
            <a:endParaRPr lang="en-CA" sz="2000" dirty="0">
              <a:latin typeface="Calibri"/>
              <a:ea typeface="Calibri" pitchFamily="34" charset="0"/>
              <a:cs typeface="Calibri"/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Char char="•"/>
              <a:defRPr/>
            </a:pPr>
            <a:r>
              <a:rPr lang="en-CA" sz="2000" dirty="0" smtClean="0">
                <a:latin typeface="Calibri"/>
                <a:cs typeface="Calibri"/>
              </a:rPr>
              <a:t>Language </a:t>
            </a:r>
            <a:r>
              <a:rPr lang="en-CA" sz="2000" dirty="0" smtClean="0">
                <a:latin typeface="Calibri"/>
                <a:cs typeface="Calibri"/>
              </a:rPr>
              <a:t>Training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Char char="•"/>
              <a:defRPr/>
            </a:pPr>
            <a:r>
              <a:rPr lang="en-CA" sz="2000" dirty="0">
                <a:latin typeface="Calibri"/>
                <a:ea typeface="Calibri" pitchFamily="34" charset="0"/>
                <a:cs typeface="Calibri"/>
              </a:rPr>
              <a:t>Municipal Immigration Information Online</a:t>
            </a:r>
          </a:p>
          <a:p>
            <a:pPr marL="0" indent="0">
              <a:lnSpc>
                <a:spcPct val="114000"/>
              </a:lnSpc>
              <a:spcBef>
                <a:spcPts val="1200"/>
              </a:spcBef>
              <a:spcAft>
                <a:spcPts val="600"/>
              </a:spcAft>
              <a:buFontTx/>
              <a:buNone/>
              <a:defRPr/>
            </a:pPr>
            <a:r>
              <a:rPr lang="en-CA" sz="2000" b="1" dirty="0" smtClean="0">
                <a:latin typeface="Calibri"/>
                <a:cs typeface="Calibri"/>
              </a:rPr>
              <a:t>Labour </a:t>
            </a:r>
            <a:r>
              <a:rPr lang="en-CA" sz="2000" b="1" dirty="0">
                <a:latin typeface="Calibri"/>
                <a:cs typeface="Calibri"/>
              </a:rPr>
              <a:t>Market Integration: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CA" sz="2000" dirty="0" smtClean="0">
                <a:latin typeface="Calibri"/>
                <a:cs typeface="Calibri"/>
              </a:rPr>
              <a:t>Bridge </a:t>
            </a:r>
            <a:r>
              <a:rPr lang="en-CA" sz="2000" dirty="0">
                <a:latin typeface="Calibri"/>
                <a:cs typeface="Calibri"/>
              </a:rPr>
              <a:t>Training Program</a:t>
            </a:r>
          </a:p>
          <a:p>
            <a:pPr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CA" sz="2000" dirty="0">
                <a:latin typeface="Calibri"/>
                <a:cs typeface="Calibri"/>
              </a:rPr>
              <a:t>Global Experience </a:t>
            </a:r>
            <a:r>
              <a:rPr lang="en-CA" sz="2000" dirty="0" smtClean="0">
                <a:latin typeface="Calibri"/>
                <a:cs typeface="Calibri"/>
              </a:rPr>
              <a:t>Ontario</a:t>
            </a:r>
            <a:endParaRPr lang="en-CA" sz="2000" dirty="0" smtClean="0">
              <a:latin typeface="Calibri"/>
              <a:cs typeface="Calibri"/>
            </a:endParaRPr>
          </a:p>
        </p:txBody>
      </p:sp>
      <p:sp>
        <p:nvSpPr>
          <p:cNvPr id="922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524750" y="6381750"/>
            <a:ext cx="116205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E86FE10-9701-7748-8BD3-60356619B5F8}" type="slidenum">
              <a:rPr lang="en-CA">
                <a:cs typeface="Calibri" charset="0"/>
              </a:rPr>
              <a:pPr/>
              <a:t>10</a:t>
            </a:fld>
            <a:endParaRPr lang="en-CA"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99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328" y="137144"/>
            <a:ext cx="8229600" cy="771576"/>
          </a:xfrm>
        </p:spPr>
        <p:txBody>
          <a:bodyPr/>
          <a:lstStyle/>
          <a:p>
            <a:r>
              <a:rPr lang="en-C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Current and future priority: Francophone immigration</a:t>
            </a:r>
            <a:endParaRPr lang="en-CA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ABE0E-FBAE-4074-AE96-18A40E8EEC02}" type="slidenum">
              <a:rPr lang="en-CA" smtClean="0"/>
              <a:pPr>
                <a:defRPr/>
              </a:pPr>
              <a:t>11</a:t>
            </a:fld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098844"/>
            <a:ext cx="828092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676464" y="836712"/>
            <a:ext cx="806489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The Immigration Strategy sets a target of five percent Francophone immigration for Ontario </a:t>
            </a:r>
          </a:p>
          <a:p>
            <a:pPr marL="742950" lvl="1" indent="-285750">
              <a:buFont typeface="Calibri" panose="020F0502020204030204" pitchFamily="34" charset="0"/>
              <a:buChar char="—"/>
            </a:pP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his covers both the provincial nominee program and federal programs.</a:t>
            </a:r>
          </a:p>
          <a:p>
            <a:endParaRPr lang="en-CA" sz="800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Selection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To support the Immigration Strategy target, Ontario launched the French-Speaking Skilled Worker Stream</a:t>
            </a:r>
          </a:p>
          <a:p>
            <a:pPr marL="742950" lvl="1" indent="-285750">
              <a:buFont typeface="Calibri" panose="020F0502020204030204" pitchFamily="34" charset="0"/>
              <a:buChar char="—"/>
            </a:pP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Only jurisdiction in 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Canada </a:t>
            </a: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that has an immigration selection program dedicated 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CA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Francophones</a:t>
            </a:r>
            <a:endParaRPr lang="en-C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Calibri" panose="020F0502020204030204" pitchFamily="34" charset="0"/>
              <a:buChar char="—"/>
            </a:pP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The stream is not only a pathway to permanent residence for </a:t>
            </a:r>
            <a:r>
              <a:rPr lang="en-CA" dirty="0" err="1">
                <a:latin typeface="Calibri" panose="020F0502020204030204" pitchFamily="34" charset="0"/>
                <a:cs typeface="Calibri" panose="020F0502020204030204" pitchFamily="34" charset="0"/>
              </a:rPr>
              <a:t>Francophones</a:t>
            </a: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 but also a signal that Ontario is seeking a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 welcomes </a:t>
            </a:r>
            <a:r>
              <a:rPr lang="en-CA" dirty="0" err="1">
                <a:latin typeface="Calibri" panose="020F0502020204030204" pitchFamily="34" charset="0"/>
                <a:cs typeface="Calibri" panose="020F0502020204030204" pitchFamily="34" charset="0"/>
              </a:rPr>
              <a:t>Francophones</a:t>
            </a: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buFont typeface="Calibri" panose="020F0502020204030204" pitchFamily="34" charset="0"/>
              <a:buChar char="—"/>
            </a:pP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This could lead to an increase in applications to other streams from </a:t>
            </a:r>
            <a:r>
              <a:rPr lang="en-CA" dirty="0" err="1">
                <a:latin typeface="Calibri" panose="020F0502020204030204" pitchFamily="34" charset="0"/>
                <a:cs typeface="Calibri" panose="020F0502020204030204" pitchFamily="34" charset="0"/>
              </a:rPr>
              <a:t>Francophones</a:t>
            </a: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CA" sz="800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A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Group </a:t>
            </a:r>
            <a:r>
              <a:rPr lang="en-CA" u="sng" dirty="0">
                <a:latin typeface="Calibri" panose="020F0502020204030204" pitchFamily="34" charset="0"/>
                <a:cs typeface="Calibri" panose="020F0502020204030204" pitchFamily="34" charset="0"/>
              </a:rPr>
              <a:t>of Experts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Ontario 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has also </a:t>
            </a: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convened 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Group 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Experts which will examine 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how to promote, recruit, welcome, integrate and retain Francophone immigrants in Ontario. </a:t>
            </a:r>
            <a:endParaRPr lang="en-CA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Calibri" panose="020F0502020204030204" pitchFamily="34" charset="0"/>
              <a:buChar char="—"/>
            </a:pP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Their </a:t>
            </a:r>
            <a:r>
              <a:rPr lang="en-CA" dirty="0">
                <a:latin typeface="Calibri" panose="020F0502020204030204" pitchFamily="34" charset="0"/>
                <a:cs typeface="Calibri" panose="020F0502020204030204" pitchFamily="34" charset="0"/>
              </a:rPr>
              <a:t>advice, which is expected to be delivered in Spring 2016, will be used to help Ontario achieve its target of five per cent Francophone </a:t>
            </a:r>
            <a:r>
              <a:rPr lang="en-CA" dirty="0" smtClean="0">
                <a:latin typeface="Calibri" panose="020F0502020204030204" pitchFamily="34" charset="0"/>
                <a:cs typeface="Calibri" panose="020F0502020204030204" pitchFamily="34" charset="0"/>
              </a:rPr>
              <a:t>immigration.</a:t>
            </a: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Calibri" panose="020F0502020204030204" pitchFamily="34" charset="0"/>
              <a:buChar char="—"/>
            </a:pPr>
            <a:endParaRPr lang="en-CA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25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648072"/>
          </a:xfrm>
        </p:spPr>
        <p:txBody>
          <a:bodyPr/>
          <a:lstStyle/>
          <a:p>
            <a:r>
              <a:rPr lang="en-CA" sz="3200" b="0" dirty="0" smtClean="0">
                <a:latin typeface="Calibri"/>
                <a:cs typeface="Calibri"/>
              </a:rPr>
              <a:t>Snapshot of immigration to Ontario</a:t>
            </a:r>
            <a:endParaRPr lang="en-CA" sz="3200" b="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4149080"/>
            <a:ext cx="7200800" cy="1656184"/>
          </a:xfrm>
        </p:spPr>
        <p:txBody>
          <a:bodyPr/>
          <a:lstStyle/>
          <a:p>
            <a:r>
              <a:rPr lang="en-CA" sz="1400" dirty="0" smtClean="0">
                <a:latin typeface="Calibri"/>
                <a:cs typeface="Calibri"/>
              </a:rPr>
              <a:t>Since 2001, annual immigration to Ontario has declined by 30%; 148,639 (2001) to 103,402 (2013).</a:t>
            </a:r>
          </a:p>
          <a:p>
            <a:r>
              <a:rPr lang="en-CA" sz="1400" dirty="0" smtClean="0">
                <a:latin typeface="Calibri"/>
                <a:cs typeface="Calibri"/>
              </a:rPr>
              <a:t>In 2013, Ontario’s share of immigration to Canada was 40%, slightly up from the 2012 share of 38% - which was Ontario’s lowest share of immigration to Canada in over 30 years.</a:t>
            </a:r>
          </a:p>
          <a:p>
            <a:r>
              <a:rPr lang="en-US" sz="1400" dirty="0" smtClean="0">
                <a:latin typeface="Calibri"/>
                <a:cs typeface="Calibri"/>
              </a:rPr>
              <a:t>Of Ontario’s </a:t>
            </a:r>
            <a:r>
              <a:rPr lang="en-US" sz="1400" dirty="0">
                <a:latin typeface="Calibri"/>
                <a:cs typeface="Calibri"/>
              </a:rPr>
              <a:t>2014 permanent residents: 53.1% were in the Economic Class; 32.0</a:t>
            </a:r>
            <a:r>
              <a:rPr lang="en-US" sz="1400" dirty="0" smtClean="0">
                <a:latin typeface="Calibri"/>
                <a:cs typeface="Calibri"/>
              </a:rPr>
              <a:t>% were </a:t>
            </a:r>
            <a:r>
              <a:rPr lang="en-US" sz="1400" dirty="0">
                <a:latin typeface="Calibri"/>
                <a:cs typeface="Calibri"/>
              </a:rPr>
              <a:t>in the Family Class; 12.0% were Refugees; 2.9% were from the "Other" class.</a:t>
            </a:r>
            <a:endParaRPr lang="en-CA" sz="1400" dirty="0">
              <a:latin typeface="Calibri"/>
              <a:cs typeface="Calibri"/>
            </a:endParaRPr>
          </a:p>
          <a:p>
            <a:endParaRPr lang="en-C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8892479" y="6608385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8144" y="3861048"/>
            <a:ext cx="11480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 smtClean="0"/>
              <a:t>Source: CIC, PRDS 2013</a:t>
            </a:r>
            <a:endParaRPr lang="en-CA" sz="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5831242" cy="3182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2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3600" b="1" dirty="0" smtClean="0">
              <a:latin typeface="Calibri"/>
              <a:cs typeface="Calibri"/>
            </a:endParaRPr>
          </a:p>
          <a:p>
            <a:pPr marL="0" indent="0" algn="ctr">
              <a:buNone/>
            </a:pPr>
            <a:endParaRPr lang="en-US" sz="3600" b="1" dirty="0">
              <a:latin typeface="Calibri"/>
              <a:cs typeface="Calibri"/>
            </a:endParaRPr>
          </a:p>
          <a:p>
            <a:pPr marL="0" indent="0" algn="ctr">
              <a:buNone/>
            </a:pPr>
            <a:r>
              <a:rPr lang="en-US" sz="3600" b="1" dirty="0" smtClean="0">
                <a:latin typeface="Calibri"/>
                <a:cs typeface="Calibri"/>
              </a:rPr>
              <a:t>Thank You</a:t>
            </a:r>
            <a:endParaRPr lang="en-US" sz="3600" b="1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ABE0E-FBAE-4074-AE96-18A40E8EEC02}" type="slidenum">
              <a:rPr lang="en-CA" smtClean="0"/>
              <a:pPr>
                <a:defRPr/>
              </a:pPr>
              <a:t>13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2122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50900"/>
          </a:xfrm>
        </p:spPr>
        <p:txBody>
          <a:bodyPr/>
          <a:lstStyle/>
          <a:p>
            <a:r>
              <a:rPr lang="en-CA" b="0" smtClean="0"/>
              <a:t>Outline</a:t>
            </a:r>
            <a:endParaRPr lang="en-CA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280920" cy="504056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Ontario Immigrant Nominee Program – </a:t>
            </a:r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n </a:t>
            </a:r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verview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Context for Ontario’s Approach to Express Entry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Ontario Express Entry Streams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Francophone </a:t>
            </a: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Immigration</a:t>
            </a:r>
          </a:p>
          <a:p>
            <a:pPr marL="457200" indent="-457200">
              <a:buFont typeface="+mj-lt"/>
              <a:buAutoNum type="arabicPeriod"/>
            </a:pP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Snapshot of Immigration Trends In Ontario</a:t>
            </a:r>
          </a:p>
          <a:p>
            <a:pPr marL="0" indent="0">
              <a:buNone/>
            </a:pPr>
            <a:endParaRPr lang="en-C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ABE0E-FBAE-4074-AE96-18A40E8EEC02}" type="slidenum">
              <a:rPr lang="en-CA" smtClean="0"/>
              <a:pPr>
                <a:defRPr/>
              </a:pPr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4143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463D2E-3737-4A57-B002-5C50692AAD0F}" type="slidenum">
              <a:rPr lang="en-CA" smtClean="0">
                <a:solidFill>
                  <a:schemeClr val="bg1"/>
                </a:solidFill>
              </a:rPr>
              <a:pPr eaLnBrk="1" hangingPunct="1"/>
              <a:t>3</a:t>
            </a:fld>
            <a:endParaRPr lang="en-CA" smtClean="0">
              <a:solidFill>
                <a:schemeClr val="bg1"/>
              </a:solidFill>
            </a:endParaRPr>
          </a:p>
        </p:txBody>
      </p:sp>
      <p:sp>
        <p:nvSpPr>
          <p:cNvPr id="13315" name="Rectangle 2"/>
          <p:cNvSpPr txBox="1">
            <a:spLocks noChangeArrowheads="1"/>
          </p:cNvSpPr>
          <p:nvPr/>
        </p:nvSpPr>
        <p:spPr bwMode="auto">
          <a:xfrm>
            <a:off x="457200" y="116632"/>
            <a:ext cx="8229600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CA" sz="2800" b="1" dirty="0">
                <a:solidFill>
                  <a:srgbClr val="3B79C5"/>
                </a:solidFill>
              </a:rPr>
              <a:t> </a:t>
            </a:r>
            <a:r>
              <a:rPr lang="en-CA" sz="2800" dirty="0">
                <a:solidFill>
                  <a:srgbClr val="3B79C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Ontario Immigrant Nominee Program (OINP)</a:t>
            </a:r>
          </a:p>
        </p:txBody>
      </p:sp>
      <p:sp>
        <p:nvSpPr>
          <p:cNvPr id="13316" name="Rectangle 3"/>
          <p:cNvSpPr txBox="1">
            <a:spLocks noChangeArrowheads="1"/>
          </p:cNvSpPr>
          <p:nvPr/>
        </p:nvSpPr>
        <p:spPr bwMode="auto">
          <a:xfrm>
            <a:off x="457200" y="823069"/>
            <a:ext cx="8147248" cy="505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spcBef>
                <a:spcPct val="10000"/>
              </a:spcBef>
              <a:spcAft>
                <a:spcPct val="10000"/>
              </a:spcAft>
              <a:buFont typeface="Arial" panose="020B0604020202020204" pitchFamily="34" charset="0"/>
              <a:buChar char="•"/>
              <a:defRPr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primary objective of the OINP is to </a:t>
            </a: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elect immigrants who have the ability to economically establish in Ontario.</a:t>
            </a:r>
          </a:p>
          <a:p>
            <a:pPr marL="285750" indent="-285750">
              <a:spcBef>
                <a:spcPct val="10000"/>
              </a:spcBef>
              <a:spcAft>
                <a:spcPct val="10000"/>
              </a:spcAft>
              <a:buFont typeface="Arial" panose="020B0604020202020204" pitchFamily="34" charset="0"/>
              <a:buChar char="•"/>
              <a:defRPr/>
            </a:pPr>
            <a:endParaRPr lang="en-CA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ct val="10000"/>
              </a:spcBef>
              <a:spcAft>
                <a:spcPct val="10000"/>
              </a:spcAft>
              <a:buFont typeface="Arial" panose="020B0604020202020204" pitchFamily="34" charset="0"/>
              <a:buChar char="•"/>
              <a:defRPr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Ontario has a range of  streams with different criteria and different processes to achieve this objective:</a:t>
            </a:r>
          </a:p>
          <a:p>
            <a:pPr marL="857250" lvl="1" indent="-457200">
              <a:spcBef>
                <a:spcPct val="10000"/>
              </a:spcBef>
              <a:spcAft>
                <a:spcPct val="10000"/>
              </a:spcAft>
              <a:buFont typeface="+mj-lt"/>
              <a:buAutoNum type="arabicPeriod"/>
              <a:defRPr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Human Capital streams selects those with the skills and experience that  research shows predicts labour market success</a:t>
            </a:r>
          </a:p>
          <a:p>
            <a:pPr marL="1714500" lvl="3" indent="-457200">
              <a:spcBef>
                <a:spcPct val="10000"/>
              </a:spcBef>
              <a:spcAft>
                <a:spcPct val="10000"/>
              </a:spcAft>
              <a:buFont typeface="Arial" panose="020B0604020202020204" pitchFamily="34" charset="0"/>
              <a:buChar char="—"/>
              <a:defRPr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Master’s and PHD streams</a:t>
            </a:r>
          </a:p>
          <a:p>
            <a:pPr marL="1714500" lvl="3" indent="-457200">
              <a:spcBef>
                <a:spcPct val="10000"/>
              </a:spcBef>
              <a:spcAft>
                <a:spcPct val="10000"/>
              </a:spcAft>
              <a:buFont typeface="Arial" panose="020B0604020202020204" pitchFamily="34" charset="0"/>
              <a:buChar char="—"/>
              <a:defRPr/>
            </a:pPr>
            <a:r>
              <a:rPr lang="en-CA" sz="18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Ontario Express Entry: Human Capital Priorities and French-Speaking Skilled Worker streams</a:t>
            </a:r>
          </a:p>
          <a:p>
            <a:pPr marL="857250" lvl="1" indent="-457200">
              <a:spcBef>
                <a:spcPct val="10000"/>
              </a:spcBef>
              <a:spcAft>
                <a:spcPct val="10000"/>
              </a:spcAft>
              <a:buFont typeface="+mj-lt"/>
              <a:buAutoNum type="arabicPeriod"/>
              <a:defRPr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job offer streams select those candidates who can fill an HR need for employers and can hit the ground running in the Ontario labour market</a:t>
            </a:r>
            <a:endParaRPr lang="en-CA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0" lvl="3" indent="-457200">
              <a:spcBef>
                <a:spcPct val="10000"/>
              </a:spcBef>
              <a:spcAft>
                <a:spcPct val="10000"/>
              </a:spcAft>
              <a:buFont typeface="Arial" panose="020B0604020202020204" pitchFamily="34" charset="0"/>
              <a:buChar char="—"/>
              <a:defRPr/>
            </a:pP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The job offer 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streams </a:t>
            </a: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for foreign workers and international students </a:t>
            </a:r>
          </a:p>
        </p:txBody>
      </p:sp>
    </p:spTree>
    <p:extLst>
      <p:ext uri="{BB962C8B-B14F-4D97-AF65-F5344CB8AC3E}">
        <p14:creationId xmlns:p14="http://schemas.microsoft.com/office/powerpoint/2010/main" val="331162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900"/>
          </a:xfrm>
        </p:spPr>
        <p:txBody>
          <a:bodyPr/>
          <a:lstStyle/>
          <a:p>
            <a:r>
              <a:rPr lang="en-CA" sz="24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Context for developing Ontario’s approach to Express Entry</a:t>
            </a:r>
            <a:endParaRPr lang="en-CA" sz="2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ABE0E-FBAE-4074-AE96-18A40E8EEC02}" type="slidenum">
              <a:rPr lang="en-CA" smtClean="0"/>
              <a:pPr>
                <a:defRPr/>
              </a:pPr>
              <a:t>4</a:t>
            </a:fld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908720"/>
            <a:ext cx="8208912" cy="464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Immigration and Refugee Protection Regulations : key criterion for provincial nominee programs is the </a:t>
            </a:r>
            <a:r>
              <a:rPr lang="en-CA" sz="1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ability to economically establish.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Immigration Strategy: one of the Strategy’s objectives is “attracting </a:t>
            </a: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a skilled workforce and building a stronger 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economy”.  Key targets include:</a:t>
            </a:r>
            <a:endParaRPr lang="en-CA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alibri" panose="020F0502020204030204" pitchFamily="34" charset="0"/>
              <a:buChar char="—"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70 percent economic immigration to Ontario.</a:t>
            </a:r>
          </a:p>
          <a:p>
            <a:pPr marL="742950" lvl="1" indent="-285750">
              <a:spcBef>
                <a:spcPts val="600"/>
              </a:spcBef>
              <a:buFont typeface="Calibri" panose="020F0502020204030204" pitchFamily="34" charset="0"/>
              <a:buChar char="—"/>
            </a:pP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Increasing 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nominee </a:t>
            </a: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allocation 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the federal government to 5,000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spcBef>
                <a:spcPts val="600"/>
              </a:spcBef>
              <a:buFont typeface="Calibri" panose="020F0502020204030204" pitchFamily="34" charset="0"/>
              <a:buChar char="—"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Five percent francophone immigration.</a:t>
            </a:r>
            <a:endParaRPr lang="en-CA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Ontario economy:  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growing importance of knowledge-based 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sectors </a:t>
            </a: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and economic change 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increase </a:t>
            </a: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the importance 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highly </a:t>
            </a: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skilled/educated/adaptable immigrants 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for Ontario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OINP job-offer and Master’s and PhD students streams address the needs of employers and international students; new streams were designed to complement these.</a:t>
            </a:r>
          </a:p>
          <a:p>
            <a:pPr marL="28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Federal government increased Ontario’s nomination allocation to 5,200 in 2015; 2,700 must be selected through Express Entry.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16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0" dirty="0" smtClean="0">
                <a:latin typeface="+mn-lt"/>
                <a:cs typeface="Calibri" panose="020F0502020204030204" pitchFamily="34" charset="0"/>
              </a:rPr>
              <a:t>Ontario</a:t>
            </a:r>
            <a:r>
              <a:rPr lang="en-CA" b="0" dirty="0" smtClean="0"/>
              <a:t> Express Entry Streams</a:t>
            </a:r>
            <a:endParaRPr lang="en-CA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ABE0E-FBAE-4074-AE96-18A40E8EEC02}" type="slidenum">
              <a:rPr lang="en-CA" smtClean="0"/>
              <a:pPr>
                <a:defRPr/>
              </a:pPr>
              <a:t>5</a:t>
            </a:fld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735152" y="1052736"/>
            <a:ext cx="7776864" cy="3694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Two new streams were developed to be used with Express Entry.</a:t>
            </a:r>
          </a:p>
          <a:p>
            <a:pPr marL="742950" lvl="1" indent="-285750">
              <a:buFont typeface="Arial" panose="020B0604020202020204" pitchFamily="34" charset="0"/>
              <a:buChar char="—"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Human Capital Priorities Stream </a:t>
            </a:r>
          </a:p>
          <a:p>
            <a:pPr marL="742950" lvl="1" indent="-285750">
              <a:buFont typeface="Arial" panose="020B0604020202020204" pitchFamily="34" charset="0"/>
              <a:buChar char="—"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French-Speaking Skilled Worker Stream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These </a:t>
            </a: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streams 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target those with high human capital.</a:t>
            </a:r>
          </a:p>
          <a:p>
            <a:pPr marL="742950" lvl="1" indent="-285750">
              <a:buFont typeface="Arial" panose="020B0604020202020204" pitchFamily="34" charset="0"/>
              <a:buChar char="—"/>
            </a:pP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Emphasis is on language proficiency, and high education and work experience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—"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job </a:t>
            </a: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offer requirement.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A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French-Speaking Skilled Worker stream criteria emphasizes strong French language ability and good English language ability.</a:t>
            </a:r>
          </a:p>
          <a:p>
            <a:pPr marL="742950" lvl="1" indent="-285750">
              <a:buFont typeface="Arial" panose="020B0604020202020204" pitchFamily="34" charset="0"/>
              <a:buChar char="—"/>
            </a:pPr>
            <a:r>
              <a:rPr lang="en-CA" sz="1800" dirty="0">
                <a:latin typeface="Calibri" panose="020F0502020204030204" pitchFamily="34" charset="0"/>
                <a:cs typeface="Calibri" panose="020F0502020204030204" pitchFamily="34" charset="0"/>
              </a:rPr>
              <a:t>Research has shown that immigrants with proficiency in both official languages have good economic outcomes.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8973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50900"/>
          </a:xfrm>
        </p:spPr>
        <p:txBody>
          <a:bodyPr/>
          <a:lstStyle/>
          <a:p>
            <a:r>
              <a:rPr lang="en-US" b="0" dirty="0">
                <a:latin typeface="Calibri" panose="020F0502020204030204" pitchFamily="34" charset="0"/>
                <a:cs typeface="Calibri" panose="020F0502020204030204" pitchFamily="34" charset="0"/>
              </a:rPr>
              <a:t>Ontario Human Capital Priorities Stream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ABE0E-FBAE-4074-AE96-18A40E8EEC02}" type="slidenum">
              <a:rPr lang="en-CA" smtClean="0"/>
              <a:pPr>
                <a:defRPr/>
              </a:pPr>
              <a:t>6</a:t>
            </a:fld>
            <a:endParaRPr lang="en-C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02273"/>
              </p:ext>
            </p:extLst>
          </p:nvPr>
        </p:nvGraphicFramePr>
        <p:xfrm>
          <a:off x="683568" y="1772816"/>
          <a:ext cx="7886699" cy="3175224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512168"/>
                <a:gridCol w="3168352"/>
                <a:gridCol w="3206179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Calibri"/>
                        </a:rPr>
                        <a:t>Criteria</a:t>
                      </a:r>
                      <a:r>
                        <a:rPr lang="en-US" sz="1800" b="1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Federal Skilled Worker-like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Canadian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Experience Class-like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Language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CLB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7  (Eng. or Fr.)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CLB 7 ( Eng. or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Fr.)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Education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Bachelors </a:t>
                      </a: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Bachelors </a:t>
                      </a:r>
                    </a:p>
                  </a:txBody>
                  <a:tcPr marL="91454" marR="91454" marT="45718" marB="45718"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Work Experience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 yr.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in past 5 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 yrs.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in past 3 (Can.) 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NOC 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 A, B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0, A, B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CRS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400 and above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400 and above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Settlement</a:t>
                      </a:r>
                      <a:r>
                        <a:rPr lang="en-US" sz="1800" b="1" baseline="0" dirty="0" smtClean="0">
                          <a:latin typeface="Calibri"/>
                          <a:cs typeface="Calibri"/>
                        </a:rPr>
                        <a:t> Funds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alibri"/>
                          <a:cs typeface="Calibri"/>
                        </a:rPr>
                        <a:t>Sufficient funds for settlement costs</a:t>
                      </a:r>
                      <a:endParaRPr lang="en-US" sz="1800" dirty="0">
                        <a:solidFill>
                          <a:srgbClr val="0070C0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Sufficient funds for settlement costs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54" marR="91454" marT="45718" marB="45718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99592" y="980728"/>
            <a:ext cx="6840760" cy="539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Must meet the requirements of the Federal Skilled Worker Program or the Canadian Experience Class in addition to the criteria below.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513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Calibri"/>
                <a:cs typeface="Calibri"/>
              </a:rPr>
              <a:t>French-Speaking Skilled Worker Stream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ABE0E-FBAE-4074-AE96-18A40E8EEC02}" type="slidenum">
              <a:rPr lang="en-CA" smtClean="0"/>
              <a:pPr>
                <a:defRPr/>
              </a:pPr>
              <a:t>7</a:t>
            </a:fld>
            <a:endParaRPr lang="en-C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768906"/>
              </p:ext>
            </p:extLst>
          </p:nvPr>
        </p:nvGraphicFramePr>
        <p:xfrm>
          <a:off x="755576" y="1916832"/>
          <a:ext cx="7776863" cy="34684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777569"/>
                <a:gridCol w="2830943"/>
                <a:gridCol w="3168351"/>
              </a:tblGrid>
              <a:tr h="7200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Criteria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Federal Skilled Worker-like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Canadian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Experience Class-like</a:t>
                      </a:r>
                      <a:endParaRPr lang="en-US" sz="1800" dirty="0" smtClean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</a:tr>
              <a:tr h="304816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Language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CLB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7 (</a:t>
                      </a:r>
                      <a:r>
                        <a:rPr lang="en-US" sz="1800" baseline="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Fr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 </a:t>
                      </a:r>
                      <a:r>
                        <a:rPr lang="en-US" sz="1800" u="sng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and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CLB 6 (</a:t>
                      </a:r>
                      <a:r>
                        <a:rPr lang="en-US" sz="1800" baseline="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Eng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</a:t>
                      </a:r>
                      <a:endParaRPr lang="en-US" sz="18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CLB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7 (</a:t>
                      </a:r>
                      <a:r>
                        <a:rPr lang="en-US" sz="1800" baseline="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Fr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 </a:t>
                      </a:r>
                      <a:r>
                        <a:rPr lang="en-US" sz="1800" u="sng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and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CLB 6 (</a:t>
                      </a:r>
                      <a:r>
                        <a:rPr lang="en-US" sz="1800" baseline="0" dirty="0" err="1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Eng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</a:t>
                      </a:r>
                      <a:endParaRPr lang="en-US" sz="18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</a:tr>
              <a:tr h="304816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Education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Bachelors</a:t>
                      </a: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Bachelors</a:t>
                      </a:r>
                    </a:p>
                  </a:txBody>
                  <a:tcPr marL="91445" marR="91445" marT="45722" marB="45722"/>
                </a:tc>
              </a:tr>
              <a:tr h="304816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Work</a:t>
                      </a:r>
                      <a:r>
                        <a:rPr lang="en-US" sz="1800" b="1" baseline="0" dirty="0" smtClean="0">
                          <a:latin typeface="Calibri"/>
                          <a:cs typeface="Calibri"/>
                        </a:rPr>
                        <a:t> Experience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 yr.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in past 5</a:t>
                      </a:r>
                      <a:endParaRPr lang="en-US" sz="18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 yr.</a:t>
                      </a:r>
                      <a:r>
                        <a:rPr lang="en-US" sz="18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in past 3 (Can) </a:t>
                      </a:r>
                      <a:endParaRPr lang="en-US" sz="18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</a:tr>
              <a:tr h="304816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NOC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/>
                          <a:cs typeface="Calibri"/>
                        </a:rPr>
                        <a:t>0, A, B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/>
                          <a:cs typeface="Calibri"/>
                        </a:rPr>
                        <a:t>0, A, B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</a:tr>
              <a:tr h="3708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CRS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/>
                          <a:cs typeface="Calibri"/>
                        </a:rPr>
                        <a:t>n/a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libri"/>
                          <a:cs typeface="Calibri"/>
                        </a:rPr>
                        <a:t>n/a</a:t>
                      </a:r>
                      <a:endParaRPr lang="en-US" sz="1800" dirty="0"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</a:tr>
              <a:tr h="37086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Calibri"/>
                          <a:cs typeface="Calibri"/>
                        </a:rPr>
                        <a:t>Settlement</a:t>
                      </a:r>
                      <a:r>
                        <a:rPr lang="en-US" sz="1800" b="1" baseline="0" dirty="0" smtClean="0">
                          <a:latin typeface="Calibri"/>
                          <a:cs typeface="Calibri"/>
                        </a:rPr>
                        <a:t> Funds</a:t>
                      </a:r>
                      <a:endParaRPr lang="en-US" sz="1800" b="1" dirty="0"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alibri"/>
                          <a:cs typeface="Calibri"/>
                        </a:rPr>
                        <a:t>Sufficient funds for settlement costs</a:t>
                      </a:r>
                      <a:endParaRPr lang="en-US" sz="1800" dirty="0">
                        <a:solidFill>
                          <a:srgbClr val="0070C0"/>
                        </a:solidFill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Sufficient funds for settlement costs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 marL="91445" marR="91445" marT="45722" marB="45722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71600" y="1052736"/>
            <a:ext cx="684076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Must meet the requirements of the Federal Skilled Worker Program or the Canadian Experience Class </a:t>
            </a:r>
            <a:r>
              <a:rPr lang="en-US" dirty="0">
                <a:latin typeface="Calibri"/>
                <a:cs typeface="Calibri"/>
              </a:rPr>
              <a:t>in addition to the criteria below</a:t>
            </a:r>
            <a:r>
              <a:rPr lang="en-US" dirty="0" smtClean="0">
                <a:latin typeface="Calibri"/>
                <a:cs typeface="Calibri"/>
              </a:rPr>
              <a:t>.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034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28352"/>
            <a:ext cx="8229600" cy="850900"/>
          </a:xfrm>
        </p:spPr>
        <p:txBody>
          <a:bodyPr/>
          <a:lstStyle/>
          <a:p>
            <a:r>
              <a:rPr lang="en-CA" sz="32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Process for Ontario Express Entry</a:t>
            </a:r>
            <a:endParaRPr lang="en-CA" sz="3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ABE0E-FBAE-4074-AE96-18A40E8EEC02}" type="slidenum">
              <a:rPr lang="en-CA" smtClean="0"/>
              <a:pPr>
                <a:defRPr/>
              </a:pPr>
              <a:t>8</a:t>
            </a:fld>
            <a:endParaRPr lang="en-CA" dirty="0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395288" y="1069200"/>
            <a:ext cx="8304212" cy="3994925"/>
            <a:chOff x="539750" y="1848965"/>
            <a:chExt cx="7380288" cy="3732685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539750" y="1880719"/>
              <a:ext cx="1417929" cy="1511492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 marL="342900" indent="-342900">
                <a:defRPr/>
              </a:pPr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623821" y="2252869"/>
              <a:ext cx="1289050" cy="707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CA" b="1" dirty="0">
                  <a:latin typeface="Garamond" pitchFamily="18" charset="0"/>
                  <a:cs typeface="Calibri" pitchFamily="34" charset="0"/>
                </a:rPr>
                <a:t>Candidate </a:t>
              </a:r>
              <a:r>
                <a:rPr lang="en-CA" b="1" dirty="0" smtClean="0">
                  <a:latin typeface="Garamond" pitchFamily="18" charset="0"/>
                  <a:cs typeface="Calibri" pitchFamily="34" charset="0"/>
                </a:rPr>
                <a:t>submits a profile to </a:t>
              </a:r>
              <a:r>
                <a:rPr lang="en-CA" b="1" dirty="0">
                  <a:latin typeface="Garamond" pitchFamily="18" charset="0"/>
                  <a:cs typeface="Calibri" pitchFamily="34" charset="0"/>
                </a:rPr>
                <a:t>EE</a:t>
              </a: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2046565" y="2565018"/>
              <a:ext cx="323090" cy="142893"/>
            </a:xfrm>
            <a:prstGeom prst="rightArrow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9" name="Oval 30"/>
            <p:cNvSpPr>
              <a:spLocks noChangeArrowheads="1"/>
            </p:cNvSpPr>
            <p:nvPr/>
          </p:nvSpPr>
          <p:spPr bwMode="auto">
            <a:xfrm>
              <a:off x="2424679" y="1879131"/>
              <a:ext cx="1583002" cy="1563886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marL="342900" indent="-342900">
                <a:defRPr/>
              </a:pPr>
              <a:endParaRPr lang="en-US"/>
            </a:p>
          </p:txBody>
        </p:sp>
        <p:sp>
          <p:nvSpPr>
            <p:cNvPr id="10" name="TextBox 31"/>
            <p:cNvSpPr txBox="1">
              <a:spLocks noChangeArrowheads="1"/>
            </p:cNvSpPr>
            <p:nvPr/>
          </p:nvSpPr>
          <p:spPr bwMode="auto">
            <a:xfrm>
              <a:off x="2496865" y="2175276"/>
              <a:ext cx="1438275" cy="978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CA" b="1" dirty="0">
                  <a:latin typeface="Garamond" pitchFamily="18" charset="0"/>
                  <a:cs typeface="Calibri" pitchFamily="34" charset="0"/>
                </a:rPr>
                <a:t>Candidate enters EE pool if federal criteria are met</a:t>
              </a:r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4110675" y="2533264"/>
              <a:ext cx="325913" cy="144481"/>
            </a:xfrm>
            <a:prstGeom prst="rightArrow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4526883" y="1848965"/>
              <a:ext cx="1439093" cy="1563885"/>
            </a:xfrm>
            <a:prstGeom prst="roundRect">
              <a:avLst/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/>
            </a:p>
          </p:txBody>
        </p:sp>
        <p:sp>
          <p:nvSpPr>
            <p:cNvPr id="13" name="TextBox 35"/>
            <p:cNvSpPr txBox="1">
              <a:spLocks noChangeArrowheads="1"/>
            </p:cNvSpPr>
            <p:nvPr/>
          </p:nvSpPr>
          <p:spPr bwMode="auto">
            <a:xfrm>
              <a:off x="4491402" y="1968659"/>
              <a:ext cx="1530350" cy="14735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CA" b="1" dirty="0">
                  <a:latin typeface="Garamond" pitchFamily="18" charset="0"/>
                  <a:cs typeface="Calibri" pitchFamily="34" charset="0"/>
                </a:rPr>
                <a:t>Ontario searches the pool; </a:t>
              </a:r>
            </a:p>
            <a:p>
              <a:pPr algn="ctr" eaLnBrk="1" hangingPunct="1"/>
              <a:r>
                <a:rPr lang="en-CA" b="1" dirty="0">
                  <a:latin typeface="Garamond" pitchFamily="18" charset="0"/>
                  <a:cs typeface="Calibri" pitchFamily="34" charset="0"/>
                </a:rPr>
                <a:t>Identifies candidates who meet our criteria</a:t>
              </a: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6552900" y="1848965"/>
              <a:ext cx="1367138" cy="1563885"/>
            </a:xfrm>
            <a:prstGeom prst="roundRect">
              <a:avLst/>
            </a:prstGeom>
            <a:solidFill>
              <a:schemeClr val="accent1">
                <a:lumMod val="90000"/>
              </a:schemeClr>
            </a:solidFill>
            <a:ln w="19050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/>
            </a:p>
          </p:txBody>
        </p:sp>
        <p:sp>
          <p:nvSpPr>
            <p:cNvPr id="15" name="TextBox 37"/>
            <p:cNvSpPr txBox="1">
              <a:spLocks noChangeArrowheads="1"/>
            </p:cNvSpPr>
            <p:nvPr/>
          </p:nvSpPr>
          <p:spPr bwMode="auto">
            <a:xfrm>
              <a:off x="6522374" y="1929838"/>
              <a:ext cx="1397663" cy="1422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CA" b="1" dirty="0">
                  <a:latin typeface="Garamond" pitchFamily="18" charset="0"/>
                  <a:cs typeface="Calibri" pitchFamily="34" charset="0"/>
                </a:rPr>
                <a:t>Candidate sent “Notification of Interest” (has 45 days to apply to Ontario)</a:t>
              </a: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6081668" y="2549141"/>
              <a:ext cx="324501" cy="138131"/>
            </a:xfrm>
            <a:prstGeom prst="rightArrow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 bwMode="auto">
            <a:xfrm>
              <a:off x="6480945" y="3860582"/>
              <a:ext cx="1439093" cy="1655973"/>
            </a:xfrm>
            <a:prstGeom prst="roundRect">
              <a:avLst/>
            </a:prstGeom>
            <a:solidFill>
              <a:schemeClr val="accent1">
                <a:lumMod val="90000"/>
              </a:schemeClr>
            </a:solidFill>
            <a:ln w="19050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/>
            </a:p>
          </p:txBody>
        </p:sp>
        <p:sp>
          <p:nvSpPr>
            <p:cNvPr id="18" name="Right Arrow 17"/>
            <p:cNvSpPr/>
            <p:nvPr/>
          </p:nvSpPr>
          <p:spPr bwMode="auto">
            <a:xfrm rot="5400000">
              <a:off x="6974351" y="3561408"/>
              <a:ext cx="323891" cy="128389"/>
            </a:xfrm>
            <a:prstGeom prst="rightArrow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9" name="TextBox 41"/>
            <p:cNvSpPr txBox="1">
              <a:spLocks noChangeArrowheads="1"/>
            </p:cNvSpPr>
            <p:nvPr/>
          </p:nvSpPr>
          <p:spPr bwMode="auto">
            <a:xfrm>
              <a:off x="6466889" y="3987318"/>
              <a:ext cx="1399101" cy="1471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CA" b="1" dirty="0">
                  <a:latin typeface="Garamond" pitchFamily="18" charset="0"/>
                  <a:cs typeface="Calibri" pitchFamily="34" charset="0"/>
                </a:rPr>
                <a:t>Nominee application received and assessed</a:t>
              </a:r>
            </a:p>
            <a:p>
              <a:pPr algn="ctr" eaLnBrk="1" hangingPunct="1"/>
              <a:r>
                <a:rPr lang="en-CA" b="1" dirty="0">
                  <a:latin typeface="Garamond" pitchFamily="18" charset="0"/>
                  <a:cs typeface="Calibri" pitchFamily="34" charset="0"/>
                </a:rPr>
                <a:t>(90 day service standard)</a:t>
              </a:r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4526883" y="3860582"/>
              <a:ext cx="1439093" cy="1655973"/>
            </a:xfrm>
            <a:prstGeom prst="roundRect">
              <a:avLst/>
            </a:prstGeom>
            <a:solidFill>
              <a:schemeClr val="accent1">
                <a:lumMod val="90000"/>
              </a:schemeClr>
            </a:solidFill>
            <a:ln w="19050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/>
            </a:p>
          </p:txBody>
        </p:sp>
        <p:sp>
          <p:nvSpPr>
            <p:cNvPr id="21" name="Right Arrow 20"/>
            <p:cNvSpPr/>
            <p:nvPr/>
          </p:nvSpPr>
          <p:spPr bwMode="auto">
            <a:xfrm rot="10800000">
              <a:off x="6036520" y="4606801"/>
              <a:ext cx="323090" cy="146069"/>
            </a:xfrm>
            <a:prstGeom prst="rightArrow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2" name="TextBox 44"/>
            <p:cNvSpPr txBox="1">
              <a:spLocks noChangeArrowheads="1"/>
            </p:cNvSpPr>
            <p:nvPr/>
          </p:nvSpPr>
          <p:spPr bwMode="auto">
            <a:xfrm>
              <a:off x="4620616" y="4253470"/>
              <a:ext cx="1260475" cy="757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CA" b="1">
                  <a:latin typeface="Garamond" pitchFamily="18" charset="0"/>
                  <a:cs typeface="Calibri" pitchFamily="34" charset="0"/>
                </a:rPr>
                <a:t>Nominee application approved</a:t>
              </a: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2555890" y="3884398"/>
              <a:ext cx="1439093" cy="165597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/>
            </a:p>
          </p:txBody>
        </p:sp>
        <p:sp>
          <p:nvSpPr>
            <p:cNvPr id="24" name="TextBox 46"/>
            <p:cNvSpPr txBox="1">
              <a:spLocks noChangeArrowheads="1"/>
            </p:cNvSpPr>
            <p:nvPr/>
          </p:nvSpPr>
          <p:spPr bwMode="auto">
            <a:xfrm>
              <a:off x="2611497" y="3915180"/>
              <a:ext cx="1355973" cy="1643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CA" b="1" dirty="0">
                  <a:latin typeface="Garamond" pitchFamily="18" charset="0"/>
                  <a:cs typeface="Calibri" pitchFamily="34" charset="0"/>
                </a:rPr>
                <a:t>600 points added to candidate’s EE profile, guaranteeing an ITA at the next draw</a:t>
              </a:r>
            </a:p>
          </p:txBody>
        </p:sp>
        <p:sp>
          <p:nvSpPr>
            <p:cNvPr id="25" name="Right Arrow 24"/>
            <p:cNvSpPr/>
            <p:nvPr/>
          </p:nvSpPr>
          <p:spPr bwMode="auto">
            <a:xfrm rot="10800000">
              <a:off x="4058473" y="4617916"/>
              <a:ext cx="323090" cy="139718"/>
            </a:xfrm>
            <a:prstGeom prst="rightArrow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6" name="Rounded Rectangle 25"/>
            <p:cNvSpPr/>
            <p:nvPr/>
          </p:nvSpPr>
          <p:spPr bwMode="auto">
            <a:xfrm>
              <a:off x="539750" y="3924090"/>
              <a:ext cx="1439093" cy="1657560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/>
            </a:p>
          </p:txBody>
        </p:sp>
        <p:sp>
          <p:nvSpPr>
            <p:cNvPr id="27" name="TextBox 50"/>
            <p:cNvSpPr txBox="1">
              <a:spLocks noChangeArrowheads="1"/>
            </p:cNvSpPr>
            <p:nvPr/>
          </p:nvSpPr>
          <p:spPr bwMode="auto">
            <a:xfrm>
              <a:off x="618331" y="4139510"/>
              <a:ext cx="1260475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CA" b="1" dirty="0">
                  <a:latin typeface="Garamond" pitchFamily="18" charset="0"/>
                  <a:cs typeface="Calibri" pitchFamily="34" charset="0"/>
                </a:rPr>
                <a:t>Candidate awaits ITA; has 60 days to apply to CIC for PR</a:t>
              </a:r>
            </a:p>
          </p:txBody>
        </p:sp>
        <p:sp>
          <p:nvSpPr>
            <p:cNvPr id="28" name="Right Arrow 27"/>
            <p:cNvSpPr/>
            <p:nvPr/>
          </p:nvSpPr>
          <p:spPr bwMode="auto">
            <a:xfrm rot="10800000">
              <a:off x="2087480" y="4600451"/>
              <a:ext cx="323091" cy="139718"/>
            </a:xfrm>
            <a:prstGeom prst="rightArrow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/>
            <a:extLst/>
          </p:spPr>
          <p:txBody>
            <a:bodyPr/>
            <a:lstStyle/>
            <a:p>
              <a:pPr marL="342900" indent="-342900">
                <a:defRPr/>
              </a:pPr>
              <a:endParaRPr lang="en-CA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430963" y="5350421"/>
            <a:ext cx="2317750" cy="447675"/>
            <a:chOff x="6430963" y="5429250"/>
            <a:chExt cx="2317750" cy="447675"/>
          </a:xfrm>
        </p:grpSpPr>
        <p:sp>
          <p:nvSpPr>
            <p:cNvPr id="34" name="Rectangle 3"/>
            <p:cNvSpPr>
              <a:spLocks noChangeArrowheads="1"/>
            </p:cNvSpPr>
            <p:nvPr/>
          </p:nvSpPr>
          <p:spPr bwMode="auto">
            <a:xfrm>
              <a:off x="6430963" y="5516563"/>
              <a:ext cx="925512" cy="31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CA" dirty="0"/>
                <a:t>Legend:</a:t>
              </a: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430963" y="5429250"/>
              <a:ext cx="2317750" cy="447675"/>
              <a:chOff x="6430963" y="5429250"/>
              <a:chExt cx="2317750" cy="447675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7932738" y="5516563"/>
                <a:ext cx="742950" cy="314325"/>
              </a:xfrm>
              <a:prstGeom prst="rect">
                <a:avLst/>
              </a:prstGeom>
              <a:solidFill>
                <a:schemeClr val="accent1">
                  <a:lumMod val="90000"/>
                </a:schemeClr>
              </a:solidFill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CA" dirty="0"/>
                  <a:t>MCIIT</a:t>
                </a:r>
              </a:p>
            </p:txBody>
          </p:sp>
          <p:sp>
            <p:nvSpPr>
              <p:cNvPr id="37" name="Rectangle 2"/>
              <p:cNvSpPr>
                <a:spLocks noChangeArrowheads="1"/>
              </p:cNvSpPr>
              <p:nvPr/>
            </p:nvSpPr>
            <p:spPr bwMode="auto">
              <a:xfrm>
                <a:off x="6430963" y="5429250"/>
                <a:ext cx="2317750" cy="447675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342900" indent="-342900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7323138" y="5516563"/>
                <a:ext cx="536575" cy="31432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CA" dirty="0"/>
                  <a:t>CIC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313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280" y="116632"/>
            <a:ext cx="8229600" cy="648072"/>
          </a:xfrm>
        </p:spPr>
        <p:txBody>
          <a:bodyPr/>
          <a:lstStyle/>
          <a:p>
            <a:r>
              <a:rPr lang="en-C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Implications of </a:t>
            </a:r>
            <a:r>
              <a:rPr lang="en-CA" b="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tream </a:t>
            </a:r>
            <a:r>
              <a:rPr lang="en-CA" b="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CA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esign on settlement</a:t>
            </a:r>
            <a:endParaRPr lang="en-CA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1ABE0E-FBAE-4074-AE96-18A40E8EEC02}" type="slidenum">
              <a:rPr lang="en-CA" smtClean="0"/>
              <a:pPr>
                <a:defRPr/>
              </a:pPr>
              <a:t>9</a:t>
            </a:fld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849660"/>
            <a:ext cx="7920880" cy="4686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profile of immigrants selected under Ontario Express Entry is could be different than for OINP base streams.</a:t>
            </a:r>
          </a:p>
          <a:p>
            <a:pPr marL="742950" lvl="1" indent="-285750">
              <a:buFont typeface="Calibri" panose="020F0502020204030204" pitchFamily="34" charset="0"/>
              <a:buChar char="—"/>
            </a:pP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Base stream applicants already have a connection to Ontario: these nominees either have a job offer or have studied here.</a:t>
            </a:r>
          </a:p>
          <a:p>
            <a:pPr marL="742950" lvl="1" indent="-285750">
              <a:buFont typeface="Calibri" panose="020F0502020204030204" pitchFamily="34" charset="0"/>
              <a:buChar char="—"/>
            </a:pPr>
            <a:r>
              <a:rPr lang="en-CA" sz="2000" dirty="0">
                <a:latin typeface="Calibri" panose="020F0502020204030204" pitchFamily="34" charset="0"/>
                <a:cs typeface="Calibri" panose="020F0502020204030204" pitchFamily="34" charset="0"/>
              </a:rPr>
              <a:t>Those nominees arriving under the FSW variant may not have ever been to Ontario</a:t>
            </a: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buFont typeface="Calibri" panose="020F0502020204030204" pitchFamily="34" charset="0"/>
              <a:buChar char="—"/>
            </a:pP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But: those nominees arriving under the CEC variant of Ontario Express Entry Streams will have Canadian experience and may have resided in Ontario.</a:t>
            </a:r>
          </a:p>
          <a:p>
            <a:pPr marL="742950" lvl="1" indent="-285750">
              <a:buFont typeface="Calibri" panose="020F0502020204030204" pitchFamily="34" charset="0"/>
              <a:buChar char="—"/>
            </a:pPr>
            <a:endParaRPr lang="en-CA" sz="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In general, the the new streams will select people similar to t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he</a:t>
            </a: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FSWP and CEC and so would likely require similar settlement supports.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CA" sz="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CA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OINP requirements for higher language abilities, education, and work experience will help equip these nominees to integrate into Ontario’s economy and communities.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CA" sz="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43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8426</TotalTime>
  <Words>1114</Words>
  <Application>Microsoft Office PowerPoint</Application>
  <PresentationFormat>On-screen Show (4:3)</PresentationFormat>
  <Paragraphs>150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Ontario Immigrant Nominee Program   Presentation for   OCASI Conference November 3, 2015   </vt:lpstr>
      <vt:lpstr>Outline</vt:lpstr>
      <vt:lpstr>PowerPoint Presentation</vt:lpstr>
      <vt:lpstr>Context for developing Ontario’s approach to Express Entry</vt:lpstr>
      <vt:lpstr>Ontario Express Entry Streams</vt:lpstr>
      <vt:lpstr>Ontario Human Capital Priorities Stream</vt:lpstr>
      <vt:lpstr>French-Speaking Skilled Worker Stream</vt:lpstr>
      <vt:lpstr>Process for Ontario Express Entry</vt:lpstr>
      <vt:lpstr>Implications of stream design on settlement</vt:lpstr>
      <vt:lpstr>Ontario’s Settlement and Integration Programs</vt:lpstr>
      <vt:lpstr>Current and future priority: Francophone immigration</vt:lpstr>
      <vt:lpstr>Snapshot of immigration to Ontario</vt:lpstr>
      <vt:lpstr>PowerPoint Presentation</vt:lpstr>
    </vt:vector>
  </TitlesOfParts>
  <Company>CSC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tullomo</dc:creator>
  <cp:lastModifiedBy>Persaud, Arti (MCI)</cp:lastModifiedBy>
  <cp:revision>578</cp:revision>
  <cp:lastPrinted>2015-11-02T16:04:06Z</cp:lastPrinted>
  <dcterms:created xsi:type="dcterms:W3CDTF">2008-09-12T15:43:55Z</dcterms:created>
  <dcterms:modified xsi:type="dcterms:W3CDTF">2015-11-23T14:56:58Z</dcterms:modified>
</cp:coreProperties>
</file>